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7" r:id="rId5"/>
    <p:sldId id="259" r:id="rId6"/>
    <p:sldId id="264" r:id="rId7"/>
    <p:sldId id="262" r:id="rId8"/>
    <p:sldId id="263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632B8D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0589A-ECE5-4452-9C75-1B6AD8F27AD3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DEE49D6-B975-4662-BCE0-1B4E101C5856}">
      <dgm:prSet phldrT="[Текст]" custT="1"/>
      <dgm:spPr/>
      <dgm:t>
        <a:bodyPr/>
        <a:lstStyle/>
        <a:p>
          <a:pPr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-“БАЛАУСА” жазғы лагерь 1-4 сыныптар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-«Жасыл ел» жобасы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- «Дидарлы жаз »,  «Айбынды маусым»“Дебат”  қозғалысы</a:t>
          </a:r>
        </a:p>
        <a:p>
          <a:pPr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FC30F9A-A15A-41B2-8029-23FA04CE0BC1}" type="parTrans" cxnId="{4266F35C-1D53-46B6-8D3F-0D0F473FA9C0}">
      <dgm:prSet/>
      <dgm:spPr/>
      <dgm:t>
        <a:bodyPr/>
        <a:lstStyle/>
        <a:p>
          <a:pPr>
            <a:lnSpc>
              <a:spcPct val="100000"/>
            </a:lnSpc>
          </a:pP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C96B8BD-C6DC-4201-B5F3-72A01C35EB67}" type="sibTrans" cxnId="{4266F35C-1D53-46B6-8D3F-0D0F473FA9C0}">
      <dgm:prSet/>
      <dgm:spPr/>
      <dgm:t>
        <a:bodyPr/>
        <a:lstStyle/>
        <a:p>
          <a:pPr>
            <a:lnSpc>
              <a:spcPct val="100000"/>
            </a:lnSpc>
          </a:pP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8B98501-1E89-42B2-9440-838DC553649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-«ARMAN»   демалу –сауықтыру лагері</a:t>
          </a:r>
        </a:p>
        <a:p>
          <a:pPr>
            <a:lnSpc>
              <a:spcPct val="100000"/>
            </a:lnSpc>
          </a:pP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-«Боровичок»   демалу –сауықтыру лагері</a:t>
          </a:r>
        </a:p>
        <a:p>
          <a:pPr>
            <a:lnSpc>
              <a:spcPct val="100000"/>
            </a:lnSpc>
          </a:pP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-«Батыр» палаталық лагерь</a:t>
          </a:r>
        </a:p>
        <a:p>
          <a:pPr>
            <a:lnSpc>
              <a:spcPct val="100000"/>
            </a:lnSpc>
          </a:pP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-«Тұлпар» киіз үй лагері</a:t>
          </a:r>
        </a:p>
        <a:p>
          <a:pPr>
            <a:lnSpc>
              <a:spcPct val="100000"/>
            </a:lnSpc>
          </a:pP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-«Дебат» орталығы Аль-Фараби  оқушылар сарайы</a:t>
          </a:r>
        </a:p>
        <a:p>
          <a:pPr>
            <a:lnSpc>
              <a:spcPct val="100000"/>
            </a:lnSpc>
          </a:pP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-«Жазғы демалыс академиясы»  Аль-Фараби оқушылар </a:t>
          </a:r>
        </a:p>
        <a:p>
          <a:pPr>
            <a:lnSpc>
              <a:spcPct val="100000"/>
            </a:lnSpc>
          </a:pP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-«Шығармашылық жазғы мектебі»  М. Өтемісов оқушылар сарайы </a:t>
          </a:r>
        </a:p>
        <a:p>
          <a:pPr>
            <a:lnSpc>
              <a:spcPct val="100000"/>
            </a:lnSpc>
          </a:pP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-«Звонкие голоса» вокалды үйірме    №2 музыка мектебі </a:t>
          </a:r>
        </a:p>
        <a:p>
          <a:pPr>
            <a:lnSpc>
              <a:spcPct val="100000"/>
            </a:lnSpc>
          </a:pP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-«Сиқырлы қылқалам»  сурет салу үйірмесі –көркем сурет мектебі   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C0486D3-2D03-47C7-BE9A-EFAF2323CAEA}" type="parTrans" cxnId="{FEB7ED9C-6386-4767-9B23-4FBD93D69083}">
      <dgm:prSet/>
      <dgm:spPr/>
      <dgm:t>
        <a:bodyPr/>
        <a:lstStyle/>
        <a:p>
          <a:pPr>
            <a:lnSpc>
              <a:spcPct val="100000"/>
            </a:lnSpc>
          </a:pP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7D7E1CF-28E7-4299-A892-4864603C4F48}" type="sibTrans" cxnId="{FEB7ED9C-6386-4767-9B23-4FBD93D69083}">
      <dgm:prSet/>
      <dgm:spPr/>
      <dgm:t>
        <a:bodyPr/>
        <a:lstStyle/>
        <a:p>
          <a:pPr>
            <a:lnSpc>
              <a:spcPct val="100000"/>
            </a:lnSpc>
          </a:pP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2F43727-1169-43AB-A140-860B8D63659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-«Балдаурен-Щучинск» сауықтыру-демалу лагері   </a:t>
          </a:r>
        </a:p>
        <a:p>
          <a:pPr>
            <a:lnSpc>
              <a:spcPct val="100000"/>
            </a:lnSpc>
          </a:pP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-«Балдаурен-Балхаш» сауықтыру-демалу лагері</a:t>
          </a:r>
        </a:p>
        <a:p>
          <a:pPr>
            <a:lnSpc>
              <a:spcPct val="100000"/>
            </a:lnSpc>
          </a:pPr>
          <a:r>
            <a:rPr lang="kk-KZ" sz="1400" b="1" dirty="0" smtClean="0">
              <a:latin typeface="Times New Roman" pitchFamily="18" charset="0"/>
              <a:cs typeface="Times New Roman" pitchFamily="18" charset="0"/>
            </a:rPr>
            <a:t>-«Балдаурен-Қапшағай»сауықтыру-демалу лагері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AD650BC-56E1-478A-8148-D53D16B61557}" type="parTrans" cxnId="{3AF1A5FC-96D7-4F86-815C-D66C3F240280}">
      <dgm:prSet/>
      <dgm:spPr/>
      <dgm:t>
        <a:bodyPr/>
        <a:lstStyle/>
        <a:p>
          <a:pPr>
            <a:lnSpc>
              <a:spcPct val="100000"/>
            </a:lnSpc>
          </a:pP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F28C69B-47C5-4DDC-9F5B-059412116FB6}" type="sibTrans" cxnId="{3AF1A5FC-96D7-4F86-815C-D66C3F240280}">
      <dgm:prSet/>
      <dgm:spPr/>
      <dgm:t>
        <a:bodyPr/>
        <a:lstStyle/>
        <a:p>
          <a:pPr>
            <a:lnSpc>
              <a:spcPct val="100000"/>
            </a:lnSpc>
          </a:pPr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57BC6D5-0E7B-4499-9F18-99922639C30D}" type="pres">
      <dgm:prSet presAssocID="{9B60589A-ECE5-4452-9C75-1B6AD8F27AD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53AEA8-FF0D-429B-8C90-67789B33FBBE}" type="pres">
      <dgm:prSet presAssocID="{6DEE49D6-B975-4662-BCE0-1B4E101C5856}" presName="comp" presStyleCnt="0"/>
      <dgm:spPr/>
    </dgm:pt>
    <dgm:pt modelId="{B9FEACA6-F47A-4F5B-91A4-7C38974CDF34}" type="pres">
      <dgm:prSet presAssocID="{6DEE49D6-B975-4662-BCE0-1B4E101C5856}" presName="box" presStyleLbl="node1" presStyleIdx="0" presStyleCnt="3" custScaleY="65781"/>
      <dgm:spPr/>
      <dgm:t>
        <a:bodyPr/>
        <a:lstStyle/>
        <a:p>
          <a:endParaRPr lang="ru-RU"/>
        </a:p>
      </dgm:t>
    </dgm:pt>
    <dgm:pt modelId="{C53FBF45-70C8-4D71-98D3-D944EB451A65}" type="pres">
      <dgm:prSet presAssocID="{6DEE49D6-B975-4662-BCE0-1B4E101C5856}" presName="img" presStyleLbl="fgImgPlace1" presStyleIdx="0" presStyleCnt="3" custScaleX="75502" custScaleY="69461"/>
      <dgm:spPr/>
    </dgm:pt>
    <dgm:pt modelId="{A58E8B31-2627-4C76-BECC-81CDBA426410}" type="pres">
      <dgm:prSet presAssocID="{6DEE49D6-B975-4662-BCE0-1B4E101C585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C1F8C-6E85-4DB1-AEE5-8A285BB36C19}" type="pres">
      <dgm:prSet presAssocID="{DC96B8BD-C6DC-4201-B5F3-72A01C35EB67}" presName="spacer" presStyleCnt="0"/>
      <dgm:spPr/>
    </dgm:pt>
    <dgm:pt modelId="{13E0F225-0463-4EEA-823F-0725495089DB}" type="pres">
      <dgm:prSet presAssocID="{18B98501-1E89-42B2-9440-838DC553649B}" presName="comp" presStyleCnt="0"/>
      <dgm:spPr/>
    </dgm:pt>
    <dgm:pt modelId="{47B0BB84-C8B0-4BDE-A763-C186FC5EA029}" type="pres">
      <dgm:prSet presAssocID="{18B98501-1E89-42B2-9440-838DC553649B}" presName="box" presStyleLbl="node1" presStyleIdx="1" presStyleCnt="3" custScaleY="158695"/>
      <dgm:spPr/>
      <dgm:t>
        <a:bodyPr/>
        <a:lstStyle/>
        <a:p>
          <a:endParaRPr lang="ru-RU"/>
        </a:p>
      </dgm:t>
    </dgm:pt>
    <dgm:pt modelId="{DC4BFA96-2F77-40AB-A641-47E7AD77B70C}" type="pres">
      <dgm:prSet presAssocID="{18B98501-1E89-42B2-9440-838DC553649B}" presName="img" presStyleLbl="fgImgPlace1" presStyleIdx="1" presStyleCnt="3" custScaleX="89648" custScaleY="80982" custLinFactNeighborX="-4415" custLinFactNeighborY="-4496"/>
      <dgm:spPr/>
    </dgm:pt>
    <dgm:pt modelId="{A31E1917-1C52-472D-8C39-E8FA617223A0}" type="pres">
      <dgm:prSet presAssocID="{18B98501-1E89-42B2-9440-838DC553649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8CDA8-593D-4007-ABBB-35F01FA59555}" type="pres">
      <dgm:prSet presAssocID="{17D7E1CF-28E7-4299-A892-4864603C4F48}" presName="spacer" presStyleCnt="0"/>
      <dgm:spPr/>
    </dgm:pt>
    <dgm:pt modelId="{FF0E0BF2-929E-4C34-8E09-684DCB1C4A30}" type="pres">
      <dgm:prSet presAssocID="{F2F43727-1169-43AB-A140-860B8D636598}" presName="comp" presStyleCnt="0"/>
      <dgm:spPr/>
    </dgm:pt>
    <dgm:pt modelId="{5898E153-36B8-4833-8BF8-DE792AAAED9D}" type="pres">
      <dgm:prSet presAssocID="{F2F43727-1169-43AB-A140-860B8D636598}" presName="box" presStyleLbl="node1" presStyleIdx="2" presStyleCnt="3" custScaleY="70904"/>
      <dgm:spPr/>
      <dgm:t>
        <a:bodyPr/>
        <a:lstStyle/>
        <a:p>
          <a:endParaRPr lang="ru-RU"/>
        </a:p>
      </dgm:t>
    </dgm:pt>
    <dgm:pt modelId="{07FC53D6-816D-4D3B-8CDD-E60C1422EFD5}" type="pres">
      <dgm:prSet presAssocID="{F2F43727-1169-43AB-A140-860B8D636598}" presName="img" presStyleLbl="fgImgPlace1" presStyleIdx="2" presStyleCnt="3" custScaleX="78707" custScaleY="69563"/>
      <dgm:spPr/>
    </dgm:pt>
    <dgm:pt modelId="{D9FF919B-46AD-4B93-BE50-87627BD3FC96}" type="pres">
      <dgm:prSet presAssocID="{F2F43727-1169-43AB-A140-860B8D63659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49D688-7A5F-411E-BC13-F94F04205746}" type="presOf" srcId="{6DEE49D6-B975-4662-BCE0-1B4E101C5856}" destId="{B9FEACA6-F47A-4F5B-91A4-7C38974CDF34}" srcOrd="0" destOrd="0" presId="urn:microsoft.com/office/officeart/2005/8/layout/vList4"/>
    <dgm:cxn modelId="{4266F35C-1D53-46B6-8D3F-0D0F473FA9C0}" srcId="{9B60589A-ECE5-4452-9C75-1B6AD8F27AD3}" destId="{6DEE49D6-B975-4662-BCE0-1B4E101C5856}" srcOrd="0" destOrd="0" parTransId="{DFC30F9A-A15A-41B2-8029-23FA04CE0BC1}" sibTransId="{DC96B8BD-C6DC-4201-B5F3-72A01C35EB67}"/>
    <dgm:cxn modelId="{A546A004-F117-458B-8D6C-CBFDCD7A1B63}" type="presOf" srcId="{6DEE49D6-B975-4662-BCE0-1B4E101C5856}" destId="{A58E8B31-2627-4C76-BECC-81CDBA426410}" srcOrd="1" destOrd="0" presId="urn:microsoft.com/office/officeart/2005/8/layout/vList4"/>
    <dgm:cxn modelId="{B1F81079-A12F-4F91-B947-E7B1FBB5FDC8}" type="presOf" srcId="{9B60589A-ECE5-4452-9C75-1B6AD8F27AD3}" destId="{957BC6D5-0E7B-4499-9F18-99922639C30D}" srcOrd="0" destOrd="0" presId="urn:microsoft.com/office/officeart/2005/8/layout/vList4"/>
    <dgm:cxn modelId="{2C04C707-5615-417B-AAEF-A061D932E0C9}" type="presOf" srcId="{18B98501-1E89-42B2-9440-838DC553649B}" destId="{A31E1917-1C52-472D-8C39-E8FA617223A0}" srcOrd="1" destOrd="0" presId="urn:microsoft.com/office/officeart/2005/8/layout/vList4"/>
    <dgm:cxn modelId="{FEB7ED9C-6386-4767-9B23-4FBD93D69083}" srcId="{9B60589A-ECE5-4452-9C75-1B6AD8F27AD3}" destId="{18B98501-1E89-42B2-9440-838DC553649B}" srcOrd="1" destOrd="0" parTransId="{FC0486D3-2D03-47C7-BE9A-EFAF2323CAEA}" sibTransId="{17D7E1CF-28E7-4299-A892-4864603C4F48}"/>
    <dgm:cxn modelId="{03062FDE-5C6A-41BF-9E73-DBD3CB9811B2}" type="presOf" srcId="{F2F43727-1169-43AB-A140-860B8D636598}" destId="{5898E153-36B8-4833-8BF8-DE792AAAED9D}" srcOrd="0" destOrd="0" presId="urn:microsoft.com/office/officeart/2005/8/layout/vList4"/>
    <dgm:cxn modelId="{FFF6A975-DA8A-4C47-B6A2-BBB95D48C9B0}" type="presOf" srcId="{F2F43727-1169-43AB-A140-860B8D636598}" destId="{D9FF919B-46AD-4B93-BE50-87627BD3FC96}" srcOrd="1" destOrd="0" presId="urn:microsoft.com/office/officeart/2005/8/layout/vList4"/>
    <dgm:cxn modelId="{3200D142-5260-487A-94CF-77BD058C8C55}" type="presOf" srcId="{18B98501-1E89-42B2-9440-838DC553649B}" destId="{47B0BB84-C8B0-4BDE-A763-C186FC5EA029}" srcOrd="0" destOrd="0" presId="urn:microsoft.com/office/officeart/2005/8/layout/vList4"/>
    <dgm:cxn modelId="{3AF1A5FC-96D7-4F86-815C-D66C3F240280}" srcId="{9B60589A-ECE5-4452-9C75-1B6AD8F27AD3}" destId="{F2F43727-1169-43AB-A140-860B8D636598}" srcOrd="2" destOrd="0" parTransId="{1AD650BC-56E1-478A-8148-D53D16B61557}" sibTransId="{7F28C69B-47C5-4DDC-9F5B-059412116FB6}"/>
    <dgm:cxn modelId="{5B20B432-28FC-40E4-B18F-8D934A480E05}" type="presParOf" srcId="{957BC6D5-0E7B-4499-9F18-99922639C30D}" destId="{B653AEA8-FF0D-429B-8C90-67789B33FBBE}" srcOrd="0" destOrd="0" presId="urn:microsoft.com/office/officeart/2005/8/layout/vList4"/>
    <dgm:cxn modelId="{50329835-2CE0-47B8-81B9-578037BE2F6F}" type="presParOf" srcId="{B653AEA8-FF0D-429B-8C90-67789B33FBBE}" destId="{B9FEACA6-F47A-4F5B-91A4-7C38974CDF34}" srcOrd="0" destOrd="0" presId="urn:microsoft.com/office/officeart/2005/8/layout/vList4"/>
    <dgm:cxn modelId="{9EB465CE-9774-4EDF-9B4C-BD4A6183DEEF}" type="presParOf" srcId="{B653AEA8-FF0D-429B-8C90-67789B33FBBE}" destId="{C53FBF45-70C8-4D71-98D3-D944EB451A65}" srcOrd="1" destOrd="0" presId="urn:microsoft.com/office/officeart/2005/8/layout/vList4"/>
    <dgm:cxn modelId="{950F2E0C-3EB5-498D-9FA9-1C71A766A54D}" type="presParOf" srcId="{B653AEA8-FF0D-429B-8C90-67789B33FBBE}" destId="{A58E8B31-2627-4C76-BECC-81CDBA426410}" srcOrd="2" destOrd="0" presId="urn:microsoft.com/office/officeart/2005/8/layout/vList4"/>
    <dgm:cxn modelId="{F0A3815F-C37B-4543-9D3B-9B85963465FB}" type="presParOf" srcId="{957BC6D5-0E7B-4499-9F18-99922639C30D}" destId="{AD4C1F8C-6E85-4DB1-AEE5-8A285BB36C19}" srcOrd="1" destOrd="0" presId="urn:microsoft.com/office/officeart/2005/8/layout/vList4"/>
    <dgm:cxn modelId="{36598C23-6F20-45FB-95FC-002AC9FF43FA}" type="presParOf" srcId="{957BC6D5-0E7B-4499-9F18-99922639C30D}" destId="{13E0F225-0463-4EEA-823F-0725495089DB}" srcOrd="2" destOrd="0" presId="urn:microsoft.com/office/officeart/2005/8/layout/vList4"/>
    <dgm:cxn modelId="{EDC25600-A096-43CC-8749-DCFD91EF3883}" type="presParOf" srcId="{13E0F225-0463-4EEA-823F-0725495089DB}" destId="{47B0BB84-C8B0-4BDE-A763-C186FC5EA029}" srcOrd="0" destOrd="0" presId="urn:microsoft.com/office/officeart/2005/8/layout/vList4"/>
    <dgm:cxn modelId="{7E1B4EBE-F24C-47E5-86DD-BAE72791C7C2}" type="presParOf" srcId="{13E0F225-0463-4EEA-823F-0725495089DB}" destId="{DC4BFA96-2F77-40AB-A641-47E7AD77B70C}" srcOrd="1" destOrd="0" presId="urn:microsoft.com/office/officeart/2005/8/layout/vList4"/>
    <dgm:cxn modelId="{02D77830-4B08-4DE8-8C14-0B35B612FCC6}" type="presParOf" srcId="{13E0F225-0463-4EEA-823F-0725495089DB}" destId="{A31E1917-1C52-472D-8C39-E8FA617223A0}" srcOrd="2" destOrd="0" presId="urn:microsoft.com/office/officeart/2005/8/layout/vList4"/>
    <dgm:cxn modelId="{389B77AC-4D80-473C-B58C-C79F9FB0319B}" type="presParOf" srcId="{957BC6D5-0E7B-4499-9F18-99922639C30D}" destId="{08C8CDA8-593D-4007-ABBB-35F01FA59555}" srcOrd="3" destOrd="0" presId="urn:microsoft.com/office/officeart/2005/8/layout/vList4"/>
    <dgm:cxn modelId="{55E64958-3DF4-426C-84BB-EF9936FB77A6}" type="presParOf" srcId="{957BC6D5-0E7B-4499-9F18-99922639C30D}" destId="{FF0E0BF2-929E-4C34-8E09-684DCB1C4A30}" srcOrd="4" destOrd="0" presId="urn:microsoft.com/office/officeart/2005/8/layout/vList4"/>
    <dgm:cxn modelId="{5AF1D34D-F39D-4FB1-9912-DD727AB0C504}" type="presParOf" srcId="{FF0E0BF2-929E-4C34-8E09-684DCB1C4A30}" destId="{5898E153-36B8-4833-8BF8-DE792AAAED9D}" srcOrd="0" destOrd="0" presId="urn:microsoft.com/office/officeart/2005/8/layout/vList4"/>
    <dgm:cxn modelId="{2479BA21-7837-4AF2-B0AB-E0AF0EA0782F}" type="presParOf" srcId="{FF0E0BF2-929E-4C34-8E09-684DCB1C4A30}" destId="{07FC53D6-816D-4D3B-8CDD-E60C1422EFD5}" srcOrd="1" destOrd="0" presId="urn:microsoft.com/office/officeart/2005/8/layout/vList4"/>
    <dgm:cxn modelId="{E56FFD7D-2143-4D93-9F49-52AA14E530E8}" type="presParOf" srcId="{FF0E0BF2-929E-4C34-8E09-684DCB1C4A30}" destId="{D9FF919B-46AD-4B93-BE50-87627BD3FC9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FEACA6-F47A-4F5B-91A4-7C38974CDF34}">
      <dsp:nvSpPr>
        <dsp:cNvPr id="0" name=""/>
        <dsp:cNvSpPr/>
      </dsp:nvSpPr>
      <dsp:spPr>
        <a:xfrm>
          <a:off x="0" y="0"/>
          <a:ext cx="7992888" cy="11858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-“БАЛАУСА” жазғы лагерь 1-4 сыныптар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-«Жасыл ел» жобасы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- «Дидарлы жаз »,  «Айбынды маусым»“Дебат”  қозғалысы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8847" y="0"/>
        <a:ext cx="6214040" cy="1185831"/>
      </dsp:txXfrm>
    </dsp:sp>
    <dsp:sp modelId="{C53FBF45-70C8-4D71-98D3-D944EB451A65}">
      <dsp:nvSpPr>
        <dsp:cNvPr id="0" name=""/>
        <dsp:cNvSpPr/>
      </dsp:nvSpPr>
      <dsp:spPr>
        <a:xfrm>
          <a:off x="376079" y="92047"/>
          <a:ext cx="1206958" cy="100173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0BB84-C8B0-4BDE-A763-C186FC5EA029}">
      <dsp:nvSpPr>
        <dsp:cNvPr id="0" name=""/>
        <dsp:cNvSpPr/>
      </dsp:nvSpPr>
      <dsp:spPr>
        <a:xfrm>
          <a:off x="0" y="1366101"/>
          <a:ext cx="7992888" cy="2860789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-«ARMAN»   демалу –сауықтыру лагері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-«Боровичок»   демалу –сауықтыру лагері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-«Батыр» палаталық лагерь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-«Тұлпар» киіз үй лагері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-«Дебат» орталығы Аль-Фараби  оқушылар сарайы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-«Жазғы демалыс академиясы»  Аль-Фараби оқушылар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-«Шығармашылық жазғы мектебі»  М. Өтемісов оқушылар сарайы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-«Звонкие голоса» вокалды үйірме    №2 музыка мектебі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-«Сиқырлы қылқалам»  сурет салу үйірмесі –көркем сурет мектебі   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8847" y="1366101"/>
        <a:ext cx="6214040" cy="2860789"/>
      </dsp:txXfrm>
    </dsp:sp>
    <dsp:sp modelId="{DC4BFA96-2F77-40AB-A641-47E7AD77B70C}">
      <dsp:nvSpPr>
        <dsp:cNvPr id="0" name=""/>
        <dsp:cNvSpPr/>
      </dsp:nvSpPr>
      <dsp:spPr>
        <a:xfrm>
          <a:off x="192434" y="2147712"/>
          <a:ext cx="1433092" cy="116788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990639"/>
            <a:satOff val="11305"/>
            <a:lumOff val="8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8E153-36B8-4833-8BF8-DE792AAAED9D}">
      <dsp:nvSpPr>
        <dsp:cNvPr id="0" name=""/>
        <dsp:cNvSpPr/>
      </dsp:nvSpPr>
      <dsp:spPr>
        <a:xfrm>
          <a:off x="0" y="4407159"/>
          <a:ext cx="7992888" cy="127818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-«Балдаурен-Щучинск» сауықтыру-демалу лагері  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-«Балдаурен-Балхаш» сауықтыру-демалу лагері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itchFamily="18" charset="0"/>
              <a:cs typeface="Times New Roman" pitchFamily="18" charset="0"/>
            </a:rPr>
            <a:t>-«Балдаурен-Қапшағай»сауықтыру-демалу лагері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8847" y="4407159"/>
        <a:ext cx="6214040" cy="1278183"/>
      </dsp:txXfrm>
    </dsp:sp>
    <dsp:sp modelId="{07FC53D6-816D-4D3B-8CDD-E60C1422EFD5}">
      <dsp:nvSpPr>
        <dsp:cNvPr id="0" name=""/>
        <dsp:cNvSpPr/>
      </dsp:nvSpPr>
      <dsp:spPr>
        <a:xfrm>
          <a:off x="350462" y="4544648"/>
          <a:ext cx="1258192" cy="100320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981279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WWTG/AKVQVHJf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yuntur_astana@mail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иния иллюстрированных фонов с различными формами и цветами, разные цветные  фоны с | Премиум вектор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АТА-АНАЛАР  ЖИНАЛЫСЫ </a:t>
            </a: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1- 4 сыныптар, 5- 8 сыныптар,10 сыныптар үшін!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340768"/>
            <a:ext cx="8712968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2022  жыл 29 сәуір </a:t>
            </a:r>
            <a:endParaRPr kumimoji="0" lang="kk-KZ" sz="18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k-KZ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</a:t>
            </a:r>
            <a:r>
              <a:rPr kumimoji="0" lang="kk-KZ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Күн тәртібі: </a:t>
            </a:r>
            <a:endParaRPr kumimoji="0" lang="kk-KZ" sz="3200" b="1" i="0" u="sng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“Жазғы мектеп”</a:t>
            </a: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- оқу ісі орынбасары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“Жаз -2022”  жазғы лагерь</a:t>
            </a: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- тәрбие орынбасары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“Отбасылық құндылық</a:t>
            </a: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– “Право” ҚҚ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ULTTYQ USTAZ</a:t>
            </a: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  академиясы   </a:t>
            </a: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Тренер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60A8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Үштік одақ : ата-ана, мұғалім, оқушы арасындағы қарым қатынасты жақсарту -  презентация онлай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013176"/>
            <a:ext cx="2088232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иния иллюстрированных фонов с различными формами и цветами, разные цветные  фоны с | Премиум вектор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7704" y="476672"/>
            <a:ext cx="7075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632B8D"/>
                </a:solidFill>
                <a:latin typeface="Times New Roman" pitchFamily="18" charset="0"/>
                <a:cs typeface="Times New Roman" pitchFamily="18" charset="0"/>
              </a:rPr>
              <a:t>2021- 2022  </a:t>
            </a:r>
            <a:r>
              <a:rPr lang="kk-KZ" sz="2400" b="1" dirty="0" smtClean="0">
                <a:solidFill>
                  <a:srgbClr val="632B8D"/>
                </a:solidFill>
                <a:latin typeface="Times New Roman" pitchFamily="18" charset="0"/>
                <a:cs typeface="Times New Roman" pitchFamily="18" charset="0"/>
              </a:rPr>
              <a:t>ОҚУ ЖЫЛЫН  АЯҚТАУ  ТУРАЛЫ</a:t>
            </a:r>
            <a:endParaRPr lang="ru-RU" sz="2400" b="1" dirty="0">
              <a:solidFill>
                <a:srgbClr val="632B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340768"/>
          <a:ext cx="8280921" cy="3657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48273"/>
                <a:gridCol w="3888432"/>
                <a:gridCol w="1944216"/>
              </a:tblGrid>
              <a:tr h="478944"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ӨТКІЗІЛЕТІН</a:t>
                      </a:r>
                      <a:r>
                        <a:rPr lang="kk-KZ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КҮНІ </a:t>
                      </a:r>
                      <a:endParaRPr lang="kk-KZ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 ІС-ШАРАНЫҢ АТАУЫ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СЫНЫПТАР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9556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r>
                        <a:rPr lang="kk-KZ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мамыр  2022ж. 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“2021-2022</a:t>
                      </a:r>
                      <a:r>
                        <a:rPr lang="kk-KZ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</a:t>
                      </a:r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қу  жылын </a:t>
                      </a:r>
                      <a:r>
                        <a:rPr lang="kk-KZ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аяқтау</a:t>
                      </a:r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  </a:t>
                      </a:r>
                    </a:p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сынып  сағаты 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1- 4 сыныптар</a:t>
                      </a:r>
                    </a:p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5-10 сыныптар 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092">
                <a:tc>
                  <a:txBody>
                    <a:bodyPr/>
                    <a:lstStyle/>
                    <a:p>
                      <a:pPr marL="342900" indent="-342900">
                        <a:buAutoNum type="arabicPlain" startAt="25"/>
                      </a:pPr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мамыр  2022ж.</a:t>
                      </a:r>
                    </a:p>
                    <a:p>
                      <a:pPr marL="342900" indent="-342900">
                        <a:buNone/>
                      </a:pP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“Соңғы қоңырау” </a:t>
                      </a:r>
                      <a:r>
                        <a:rPr lang="kk-KZ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салтанатты жиын</a:t>
                      </a:r>
                      <a:r>
                        <a:rPr lang="kk-KZ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сыныптар 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092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26 .05</a:t>
                      </a:r>
                      <a:r>
                        <a:rPr lang="kk-KZ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- 17.06.</a:t>
                      </a:r>
                      <a:r>
                        <a:rPr lang="kk-KZ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2022ж.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“Жазғы</a:t>
                      </a:r>
                      <a:r>
                        <a:rPr lang="kk-KZ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мектеп” 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1-10</a:t>
                      </a:r>
                      <a:r>
                        <a:rPr lang="kk-KZ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сыныптар 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3652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01-30 маусым  2022ж.</a:t>
                      </a:r>
                    </a:p>
                    <a:p>
                      <a:endParaRPr lang="kk-KZ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kk-KZ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-30 маусым 2022ж.</a:t>
                      </a:r>
                    </a:p>
                    <a:p>
                      <a:endParaRPr lang="kk-KZ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“Жазғы мектеп лагері” </a:t>
                      </a:r>
                    </a:p>
                    <a:p>
                      <a:endParaRPr lang="kk-KZ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“Жасыл ел” жобасы </a:t>
                      </a:r>
                      <a:endParaRPr lang="ru-RU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1- 4 сыныптар</a:t>
                      </a:r>
                    </a:p>
                    <a:p>
                      <a:endParaRPr lang="kk-KZ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14-18 жас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95536" y="4365104"/>
            <a:ext cx="82809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Официальный сайт отдела образования г. Павлодар - №2 ЖОМ - Сыңғырла, соңғы  қоңырау!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1373815" cy="103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иния иллюстрированных фонов с различными формами и цветами, разные цветные  фоны с | Премиум вектор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640960" cy="648072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“ЖАЗ-2022” оқушылардың жазғы демалысы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4712568" cy="288032"/>
          </a:xfrm>
        </p:spPr>
        <p:txBody>
          <a:bodyPr>
            <a:normAutofit fontScale="85000" lnSpcReduction="20000"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83568" y="764704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971600" y="836712"/>
            <a:ext cx="1440160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Мектеп лагері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780928"/>
            <a:ext cx="1512168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Қалалық лагерь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5301208"/>
            <a:ext cx="1512168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Республика-лық лагерь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иния иллюстрированных фонов с различными формами и цветами, разные цветные  фоны с | Премиум вектор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346050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Мектеп  лагері  2022 жыл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052736"/>
          <a:ext cx="8712967" cy="4968240"/>
        </p:xfrm>
        <a:graphic>
          <a:graphicData uri="http://schemas.openxmlformats.org/drawingml/2006/table">
            <a:tbl>
              <a:tblPr/>
              <a:tblGrid>
                <a:gridCol w="360040"/>
                <a:gridCol w="2304256"/>
                <a:gridCol w="1656184"/>
                <a:gridCol w="1512168"/>
                <a:gridCol w="2880319"/>
              </a:tblGrid>
              <a:tr h="4049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р/с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Жазғы  лагерь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Қатысатын сыныптар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Мерзімі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Calibri"/>
                          <a:cs typeface="Times New Roman"/>
                        </a:rPr>
                        <a:t>Жауаптылар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Мектепішілік </a:t>
                      </a: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«Балауса</a:t>
                      </a:r>
                      <a:r>
                        <a:rPr lang="kk-KZ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лагерь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1- 4 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сыныптар   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1,</a:t>
                      </a:r>
                      <a:r>
                        <a:rPr lang="kk-KZ" sz="18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маусым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01.-30.06.2022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60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- 1- 4  </a:t>
                      </a:r>
                      <a:r>
                        <a:rPr lang="kk-KZ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сынып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жетекшілері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kk-KZ" sz="16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Дене </a:t>
                      </a:r>
                      <a:r>
                        <a:rPr lang="kk-KZ" sz="15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тәрбиесі: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-Ә. </a:t>
                      </a:r>
                      <a:r>
                        <a:rPr lang="kk-KZ" sz="15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Бимаганбетов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15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kk-KZ" sz="15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Қайыңбай 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Психолог: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kk-KZ" sz="15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kk-KZ" sz="15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Кәдіршін 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50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Музыка </a:t>
                      </a:r>
                      <a:r>
                        <a:rPr lang="kk-KZ" sz="15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жетекші</a:t>
                      </a:r>
                      <a:r>
                        <a:rPr lang="kk-KZ" sz="15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-</a:t>
                      </a:r>
                      <a:r>
                        <a:rPr lang="kk-KZ" sz="15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Е. Әбет </a:t>
                      </a:r>
                      <a:r>
                        <a:rPr lang="ru-RU" sz="15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500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15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kk-KZ" sz="15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Бекмұрат  </a:t>
                      </a:r>
                      <a:endParaRPr lang="ru-RU" sz="15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«Дидарлы жаз </a:t>
                      </a:r>
                      <a:r>
                        <a:rPr lang="kk-KZ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kk-KZ" sz="1800" b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спорттық ойын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5,6,7 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сынып 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01.06-01.07 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Дене тәрбиесі мұғалімдері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Курманкулов </a:t>
                      </a:r>
                      <a:endParaRPr lang="kk-KZ" sz="14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Н. Сабыржанов </a:t>
                      </a: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«Айбынды маусым</a:t>
                      </a:r>
                      <a:r>
                        <a:rPr lang="kk-KZ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әскери -спорттық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8,9,10 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сынып </a:t>
                      </a:r>
                      <a:endParaRPr lang="kk-KZ" sz="18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01.06.-01.07.</a:t>
                      </a:r>
                      <a:endParaRPr lang="ru-RU" sz="10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АӘД мұғалімі: 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Айтенов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“Дебат”  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қозғалысы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4,5,6,7,8 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сынып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01.06-20.06.</a:t>
                      </a:r>
                      <a:endParaRPr lang="ru-RU" sz="105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А. Боданов </a:t>
                      </a: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қазақ тілі мен әдебиет мұғалімі 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Е. Батырхан </a:t>
                      </a:r>
                      <a:endParaRPr lang="kk-KZ" sz="18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тарих пәні мұғалімі 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1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«Жасыл ел» 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жобасы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14-18 </a:t>
                      </a: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жас </a:t>
                      </a:r>
                      <a:endParaRPr lang="kk-KZ" sz="18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01.06 - 01.07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Ж. Жұман </a:t>
                      </a: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әлеуметтік педагог </a:t>
                      </a:r>
                      <a:endParaRPr lang="ru-RU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иния иллюстрированных фонов с различными формами и цветами, разные цветные  фоны с | Премиум вектор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16024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Қалалық  демалыс лагерлері -2022ж.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412776"/>
          <a:ext cx="8568951" cy="4999686"/>
        </p:xfrm>
        <a:graphic>
          <a:graphicData uri="http://schemas.openxmlformats.org/drawingml/2006/table">
            <a:tbl>
              <a:tblPr/>
              <a:tblGrid>
                <a:gridCol w="432048"/>
                <a:gridCol w="2683936"/>
                <a:gridCol w="1204496"/>
                <a:gridCol w="1800200"/>
                <a:gridCol w="2448271"/>
              </a:tblGrid>
              <a:tr h="470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«ARMAN» 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демалу –сауықтыру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лагері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/42 000 т./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4-10 сынып 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06.06. -24.08.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маусым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/10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күннен/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Нұр-Сұлтан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қ. «Балалар мен жасөспірімдердің туризм және өлкетану орталығы»МКҚК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«Боровичок» 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лагері 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4-10 сынып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06.06. -24.08.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2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«Батыр» палаталық лагерь </a:t>
                      </a:r>
                      <a:endParaRPr lang="kk-KZ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/25 000 т./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5-10 сынып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14.06-06.08.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«Тұлпар» </a:t>
                      </a:r>
                      <a:r>
                        <a:rPr lang="kk-KZ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киіз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үй лагері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/25 000 т./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5-10 сынып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14.06-06.08.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«Дебат»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орталығы 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Аль-Фараби 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оқушылар сарайы  /тегін/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5-10 сынып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10.06-01.07.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Аль-Фараби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оқушылар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сарайы 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6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«Жазғы демалыс академиясы» 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Аль-Фараби оқушылар сарайы    </a:t>
                      </a:r>
                      <a:r>
                        <a:rPr lang="kk-KZ" sz="14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 20 </a:t>
                      </a: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000тг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14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питанием 25 000т./</a:t>
                      </a:r>
                      <a:endParaRPr lang="ru-RU" sz="11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5-10 сынып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30.05-09.07.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Аль-Фараби оқушылар сарайы   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0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«Шығармашылық жазғы мектебі»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Өтемісов оқушылар сарайы   /20 000т/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5-10 сынып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30.05-09.07.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 Өтемісов оқушылар сарайы  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2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«Звонкие голоса»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вокалды үйірме /тегін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музыка мектебі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5-10 сынып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01-30.06.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№2 музыкалық  мектеп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14.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Летний  центр </a:t>
                      </a: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«Юниор-Tech»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/тегін/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5-8 сынып 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01 -28.06.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0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«Сиқырлы қылқалам»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Сурет салу үйірмесі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/10 000 тг/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3-7 сынып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Шілде-тамыз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Балалар көркем мектебі/ Детская художественная школа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897" marR="36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836712"/>
          <a:ext cx="8568952" cy="576064"/>
        </p:xfrm>
        <a:graphic>
          <a:graphicData uri="http://schemas.openxmlformats.org/drawingml/2006/table">
            <a:tbl>
              <a:tblPr/>
              <a:tblGrid>
                <a:gridCol w="432048"/>
                <a:gridCol w="2664296"/>
                <a:gridCol w="1224136"/>
                <a:gridCol w="1800200"/>
                <a:gridCol w="2448272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р/с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Жазғы  лагерь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Қатысатын сыныптар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Мерзімі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Жауаптылар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93" marR="56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небесный цвет фон однотонный - Создать мем - Meme-arsenal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3" y="260649"/>
            <a:ext cx="3888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Сезоны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лагеря 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«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ARMAN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и «Боровичок»: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 сезон: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06.06-15.06 2022 г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II сезон: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20.06-29.06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2022 г.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III сезон: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04.07-13.07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2022 г.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IV сезон: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18.07-27.07 2022 г.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 сезон: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01.08-10.08 2022 г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VI сезон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15.08-24.08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2022 г.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Стоимость путевки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Georgia" panose="02040502050405020303" pitchFamily="18" charset="0"/>
            </a:endParaRPr>
          </a:p>
          <a:p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188640"/>
            <a:ext cx="4667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Сезоны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лагеря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Батыр»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«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Тұлпар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 сезон:   </a:t>
            </a:r>
            <a:r>
              <a:rPr lang="ru-RU" u="sng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14.06-21.06 2022 г.</a:t>
            </a:r>
          </a:p>
          <a:p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II сезон:  </a:t>
            </a:r>
            <a:r>
              <a:rPr lang="ru-RU" u="sng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24.06-01.07 2022 г.</a:t>
            </a:r>
          </a:p>
          <a:p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III сезон: </a:t>
            </a:r>
            <a:r>
              <a:rPr lang="ru-RU" u="sng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03.07-10.07 2022 г</a:t>
            </a: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IV сезон: </a:t>
            </a:r>
            <a:r>
              <a:rPr lang="ru-RU" u="sng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12.07-19.07 2022 г.</a:t>
            </a:r>
          </a:p>
          <a:p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 сезон:  </a:t>
            </a:r>
            <a:r>
              <a:rPr lang="ru-RU" u="sng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21.07-28.07 2022 г.</a:t>
            </a:r>
          </a:p>
          <a:p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VI сезон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ru-RU" u="sng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30.07-06.08 </a:t>
            </a:r>
            <a:r>
              <a:rPr lang="ru-RU" u="sng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2022 г.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Стоимость путевка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2996952"/>
            <a:ext cx="65411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Georgia" panose="02040502050405020303" pitchFamily="18" charset="0"/>
                <a:hlinkClick r:id="rId3"/>
              </a:rPr>
              <a:t>Ссылка: </a:t>
            </a:r>
            <a:r>
              <a:rPr lang="en-US" sz="1400" b="1" dirty="0">
                <a:latin typeface="Georgia" panose="02040502050405020303" pitchFamily="18" charset="0"/>
                <a:hlinkClick r:id="rId3"/>
              </a:rPr>
              <a:t>https://</a:t>
            </a:r>
            <a:r>
              <a:rPr lang="en-US" sz="1400" b="1" dirty="0" smtClean="0">
                <a:latin typeface="Georgia" panose="02040502050405020303" pitchFamily="18" charset="0"/>
                <a:hlinkClick r:id="rId3"/>
              </a:rPr>
              <a:t>cloud.mail.ru/public/WWTG/AKVQVHJfc</a:t>
            </a:r>
            <a:endParaRPr lang="ru-RU" sz="1400" dirty="0">
              <a:latin typeface="Georgia" panose="02040502050405020303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для оплаты путевки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ГККП «Центр детско-юношеского туризма и краеведения» </a:t>
            </a:r>
          </a:p>
          <a:p>
            <a:pPr algn="ctr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-Султан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город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-Султан, улица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Тамшалы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БИН: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050540004009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БИК: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HSBKKZKX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ИИН: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KZ83856220313102518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«Банк Центр Кредит»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КНП: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приобритение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путевок 710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КНП: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организации отдыха 871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КБЕ: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87172768654 87083691656</a:t>
            </a:r>
          </a:p>
          <a:p>
            <a:r>
              <a:rPr lang="en-US" sz="1400" b="1" dirty="0">
                <a:latin typeface="Georgia" panose="02040502050405020303" pitchFamily="18" charset="0"/>
              </a:rPr>
              <a:t>E-mail</a:t>
            </a:r>
            <a:r>
              <a:rPr lang="ru-RU" sz="1400" b="1" dirty="0">
                <a:latin typeface="Georgia" panose="02040502050405020303" pitchFamily="18" charset="0"/>
              </a:rPr>
              <a:t>: </a:t>
            </a:r>
            <a:r>
              <a:rPr lang="en-US" sz="1400" dirty="0">
                <a:latin typeface="Georgia" panose="02040502050405020303" pitchFamily="18" charset="0"/>
                <a:hlinkClick r:id="rId4"/>
              </a:rPr>
              <a:t>yuntur_astana@mail.ru</a:t>
            </a:r>
            <a:endParaRPr lang="en-US" sz="1400" dirty="0">
              <a:latin typeface="Georgia" panose="02040502050405020303" pitchFamily="18" charset="0"/>
            </a:endParaRPr>
          </a:p>
          <a:p>
            <a:r>
              <a:rPr lang="ru-RU" sz="1400" b="1" dirty="0">
                <a:latin typeface="Georgia" panose="02040502050405020303" pitchFamily="18" charset="0"/>
              </a:rPr>
              <a:t>Сайт: </a:t>
            </a:r>
            <a:r>
              <a:rPr lang="en-US" sz="1400" dirty="0">
                <a:latin typeface="Georgia" panose="02040502050405020303" pitchFamily="18" charset="0"/>
              </a:rPr>
              <a:t>www.yuntur-astana.kz</a:t>
            </a:r>
          </a:p>
          <a:p>
            <a:pPr algn="ctr"/>
            <a:endParaRPr lang="ru-RU" sz="1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для презентации &amp;quot;Универсальный синий, голубой&amp;quot; - 6 - Строгие,  деловые шаблоны - Шаблоны презентаций - Pedsovet.s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9024" y="2564904"/>
            <a:ext cx="87849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Оқушылардың мәртебесі мен мәдениетін сақтау </a:t>
            </a:r>
            <a:r>
              <a:rPr kumimoji="0" lang="kk-KZ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мақсатында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жалпыға бірдей  мектеп</a:t>
            </a:r>
            <a:r>
              <a:rPr kumimoji="0" lang="kk-KZ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формасы  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киім үлгісінің  сақталуын  сұрайды. 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Bellasco» мектеп формасы"/>
          <p:cNvPicPr/>
          <p:nvPr/>
        </p:nvPicPr>
        <p:blipFill>
          <a:blip r:embed="rId3" cstate="print"/>
          <a:srcRect l="17518" r="20438"/>
          <a:stretch>
            <a:fillRect/>
          </a:stretch>
        </p:blipFill>
        <p:spPr bwMode="auto">
          <a:xfrm>
            <a:off x="2195736" y="3573016"/>
            <a:ext cx="47525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5008" y="1268760"/>
            <a:ext cx="8928992" cy="16561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ОҚУШЫЛАРДЫҢ БІРЫҢҒАЙ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МЕКТЕП ФОРМАСЫ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2022-2023  оқу жылы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0"/>
            <a:ext cx="61926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Қазақстан Республикасы Білім және ғылым министрінің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2016 жылғы 14 қаңтардағы</a:t>
            </a: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 26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бұйрығы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небесный цвет фон однотонный - Создать мем - Meme-arsenal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ұйымдарындағы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формасына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қойылатын талаптар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9269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1400" b="1" dirty="0" err="1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dirty="0" err="1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ұйымдарының мектеп</a:t>
            </a:r>
            <a:r>
              <a:rPr lang="ru-RU" sz="14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формасы</a:t>
            </a:r>
            <a:r>
              <a:rPr lang="ru-RU" sz="14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оқытудың зайырлы</a:t>
            </a:r>
            <a:r>
              <a:rPr lang="ru-RU" sz="14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сипатына</a:t>
            </a:r>
            <a:r>
              <a:rPr lang="ru-RU" sz="14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сәйкес келеді</a:t>
            </a:r>
            <a:r>
              <a:rPr lang="ru-RU" sz="14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. Мектеп </a:t>
            </a:r>
            <a:r>
              <a:rPr lang="ru-RU" sz="1400" b="1" dirty="0" err="1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формасының үлгісі</a:t>
            </a:r>
            <a:r>
              <a:rPr lang="ru-RU" sz="14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түсі </a:t>
            </a:r>
            <a:r>
              <a:rPr lang="ru-RU" sz="1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классикалық стильде</a:t>
            </a:r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бірыңғай түс </a:t>
            </a:r>
            <a:r>
              <a:rPr lang="ru-RU" sz="1400" b="1" dirty="0" err="1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гаммасында</a:t>
            </a:r>
            <a:r>
              <a:rPr lang="ru-RU" sz="14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жасалады</a:t>
            </a:r>
            <a:r>
              <a:rPr lang="kk-KZ" sz="14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60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932040" y="1700808"/>
            <a:ext cx="2664296" cy="2031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Ұлдардың мектеп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формасы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Ұлдарға арналған ақ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рубашка, </a:t>
            </a:r>
            <a:r>
              <a:rPr lang="kk-KZ" sz="1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қара көк (темно-синий)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шалбар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еркін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тігілген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ұзындығы бойынша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тобықты жауып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700808"/>
            <a:ext cx="3009735" cy="20313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Қыздардың мектеп</a:t>
            </a: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формасы</a:t>
            </a: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классикалық  ақ  жейде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(кофта), </a:t>
            </a:r>
          </a:p>
          <a:p>
            <a:pPr algn="ctr">
              <a:lnSpc>
                <a:spcPct val="150000"/>
              </a:lnSpc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Қыздарға арналған шалбарлар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k-KZ" sz="1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қара көк (темно-синий)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еркін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тігілген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ұзындығы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тобықты жауып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4797152"/>
            <a:ext cx="2232248" cy="16694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Ұлдар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қыздарға арналған спорттық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спорттық костюмнен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спорттық аяқ киімнен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051720" y="4797152"/>
            <a:ext cx="2304256" cy="17081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формасына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түрлі діни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конфессияларға қатысты  киім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элементтерін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қосуға болмайды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Admin\Desktop\Гулнар Тәрбие 2018 ІҮ тоқсан\Тәрбие 2018-2019ж\Мектеп формасы, ДІН-ге қарсы\5.jpg"/>
          <p:cNvPicPr/>
          <p:nvPr/>
        </p:nvPicPr>
        <p:blipFill>
          <a:blip r:embed="rId3" cstate="print"/>
          <a:srcRect l="11468" r="11895"/>
          <a:stretch>
            <a:fillRect/>
          </a:stretch>
        </p:blipFill>
        <p:spPr bwMode="auto">
          <a:xfrm>
            <a:off x="0" y="1196752"/>
            <a:ext cx="1691680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Admin\Desktop\Гулнар Тәрбие 2018 ІҮ тоқсан\Тәрбие 2018-2019ж\Мектеп формасы, ДІН-ге қарсы\3.png"/>
          <p:cNvPicPr/>
          <p:nvPr/>
        </p:nvPicPr>
        <p:blipFill>
          <a:blip r:embed="rId4" cstate="print"/>
          <a:srcRect l="12697" t="10145" r="23833"/>
          <a:stretch>
            <a:fillRect/>
          </a:stretch>
        </p:blipFill>
        <p:spPr bwMode="auto">
          <a:xfrm>
            <a:off x="7092280" y="1340768"/>
            <a:ext cx="20517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Admin\Desktop\Гулнар Тәрбие 2018 ІҮ тоқсан\Тәрбие 2018-2019ж\Мектеп формасы, ДІН-ге қарсы\2.JPG"/>
          <p:cNvPicPr/>
          <p:nvPr/>
        </p:nvPicPr>
        <p:blipFill>
          <a:blip r:embed="rId5" cstate="print">
            <a:lum bright="10000"/>
          </a:blip>
          <a:srcRect l="7602"/>
          <a:stretch>
            <a:fillRect/>
          </a:stretch>
        </p:blipFill>
        <p:spPr bwMode="auto">
          <a:xfrm>
            <a:off x="179512" y="4221088"/>
            <a:ext cx="16561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Спортивка lacoste - купить недорого б/у на IZI (37848292)"/>
          <p:cNvPicPr/>
          <p:nvPr/>
        </p:nvPicPr>
        <p:blipFill>
          <a:blip r:embed="rId6" cstate="print"/>
          <a:srcRect l="8334" t="5001"/>
          <a:stretch>
            <a:fillRect/>
          </a:stretch>
        </p:blipFill>
        <p:spPr bwMode="auto">
          <a:xfrm>
            <a:off x="7380312" y="4653136"/>
            <a:ext cx="158417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Яркий фон для презентации (49 фото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48" y="404664"/>
            <a:ext cx="8568952" cy="1143000"/>
          </a:xfrm>
        </p:spPr>
        <p:txBody>
          <a:bodyPr>
            <a:noAutofit/>
          </a:bodyPr>
          <a:lstStyle/>
          <a:p>
            <a:pPr algn="l"/>
            <a:r>
              <a:rPr lang="kk-K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АТА-АНАЛАР  ЖИНАЛЫСЫ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1- 4 сыныптар, 5- 8 сыныптар,10 сыныптар үшін! 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3312368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endParaRPr lang="kk-KZ" sz="900" b="1" u="sng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kk-KZ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 жылдың  29 сәуір күні   сағат: 17.00-де  АКТ залында  </a:t>
            </a:r>
          </a:p>
          <a:p>
            <a:pPr marL="514350" indent="-51435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kk-KZ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1-4 сыныптар,  5-8 сыныптар, 10 сыныптардың  ата-аналарына  арналған  </a:t>
            </a:r>
          </a:p>
          <a:p>
            <a:pPr marL="514350" indent="-51435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kk-KZ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жалпымектептік   жиналысы өткізіледі.  Әр сыныптан  </a:t>
            </a:r>
            <a:r>
              <a:rPr lang="kk-KZ" sz="1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 ата-анадан   </a:t>
            </a:r>
            <a:r>
              <a:rPr lang="kk-KZ" sz="1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қатысады.</a:t>
            </a:r>
          </a:p>
          <a:p>
            <a:pPr marL="514350" indent="-514350">
              <a:buNone/>
            </a:pPr>
            <a:endParaRPr lang="kk-KZ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kk-KZ" sz="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 marL="514350" indent="-514350">
              <a:buNone/>
            </a:pPr>
            <a:r>
              <a:rPr lang="kk-KZ" sz="1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Күн тәртібі: </a:t>
            </a:r>
            <a:endParaRPr lang="kk-KZ" sz="1600" b="1" u="sng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kk-KZ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“Жазғы мектеп”</a:t>
            </a:r>
            <a:r>
              <a:rPr lang="kk-KZ" sz="14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                               - оқу ісі орынбасары</a:t>
            </a:r>
          </a:p>
          <a:p>
            <a:pPr marL="514350" indent="-514350">
              <a:buAutoNum type="arabicPeriod"/>
            </a:pPr>
            <a:r>
              <a:rPr lang="kk-KZ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“Жаз -2022”  жазғы лагерь</a:t>
            </a:r>
            <a:r>
              <a:rPr lang="kk-KZ" sz="14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            - тәрбие орынбасары</a:t>
            </a:r>
          </a:p>
          <a:p>
            <a:pPr marL="514350" indent="-514350">
              <a:buAutoNum type="arabicPeriod"/>
            </a:pPr>
            <a:r>
              <a:rPr lang="kk-KZ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“Отбасылық құндылық</a:t>
            </a:r>
            <a:r>
              <a:rPr lang="kk-KZ" sz="14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14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              – “Право” ҚҚ</a:t>
            </a:r>
          </a:p>
          <a:p>
            <a:pPr marL="514350" indent="-514350">
              <a:buAutoNum type="arabicPeriod"/>
            </a:pPr>
            <a:r>
              <a:rPr lang="kk-KZ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ULTTYQ USTAZ</a:t>
            </a:r>
            <a:r>
              <a:rPr lang="kk-KZ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 академиясы   </a:t>
            </a:r>
            <a:r>
              <a:rPr lang="kk-KZ" sz="1400" b="1" dirty="0" smtClean="0">
                <a:solidFill>
                  <a:srgbClr val="0060A8"/>
                </a:solidFill>
                <a:latin typeface="Times New Roman" pitchFamily="18" charset="0"/>
                <a:cs typeface="Times New Roman" pitchFamily="18" charset="0"/>
              </a:rPr>
              <a:t>- Тренер</a:t>
            </a:r>
            <a:endParaRPr lang="ru-RU" sz="1400" b="1" dirty="0">
              <a:solidFill>
                <a:srgbClr val="0060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Үштік одақ : ата-ана, мұғалім, оқушы арасындағы қарым қатынасты жақсарту -  презентация онлай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229200"/>
            <a:ext cx="2088232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ХАБАРЛАНДЫРУ!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0"/>
            <a:ext cx="1440160" cy="980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Хабарландыру – Түркістан газеті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75656" cy="1124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1016</Words>
  <Application>Microsoft Office PowerPoint</Application>
  <PresentationFormat>Экран (4:3)</PresentationFormat>
  <Paragraphs>225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“ЖАЗ-2022” оқушылардың жазғы демалысы </vt:lpstr>
      <vt:lpstr>Мектеп  лагері  2022 жыл</vt:lpstr>
      <vt:lpstr>Қалалық  демалыс лагерлері -2022ж. </vt:lpstr>
      <vt:lpstr>Слайд 6</vt:lpstr>
      <vt:lpstr>ОҚУШЫЛАРДЫҢ БІРЫҢҒАЙ  МЕКТЕП ФОРМАСЫ  2022-2023  оқу жылы </vt:lpstr>
      <vt:lpstr>Слайд 8</vt:lpstr>
      <vt:lpstr>        АТА-АНАЛАР  ЖИНАЛЫСЫ  1- 4 сыныптар, 5- 8 сыныптар,10 сыныптар үшін!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“ЖАЗ-2022” оқушылардың жазғы демалысы </dc:title>
  <dc:creator>67 Мектеп</dc:creator>
  <cp:lastModifiedBy>67 Мектеп</cp:lastModifiedBy>
  <cp:revision>49</cp:revision>
  <dcterms:created xsi:type="dcterms:W3CDTF">2022-04-27T04:16:03Z</dcterms:created>
  <dcterms:modified xsi:type="dcterms:W3CDTF">2022-04-28T10:53:28Z</dcterms:modified>
</cp:coreProperties>
</file>